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B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0" d="100"/>
          <a:sy n="50" d="100"/>
        </p:scale>
        <p:origin x="22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224941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4271327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126333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2982042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322740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997925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4276441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1453023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3263722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94495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12BFA0-3FEB-45DE-ABA4-534C501A4EFE}"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216846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B12BFA0-3FEB-45DE-ABA4-534C501A4EFE}" type="datetimeFigureOut">
              <a:rPr kumimoji="1" lang="ja-JP" altLang="en-US" smtClean="0"/>
              <a:t>2018/2/28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760331C-BD6F-4B4C-BDC3-B6D28A24F014}" type="slidenum">
              <a:rPr kumimoji="1" lang="ja-JP" altLang="en-US" smtClean="0"/>
              <a:t>‹#›</a:t>
            </a:fld>
            <a:endParaRPr kumimoji="1" lang="ja-JP" altLang="en-US"/>
          </a:p>
        </p:txBody>
      </p:sp>
    </p:spTree>
    <p:extLst>
      <p:ext uri="{BB962C8B-B14F-4D97-AF65-F5344CB8AC3E}">
        <p14:creationId xmlns:p14="http://schemas.microsoft.com/office/powerpoint/2010/main" val="2013253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http://studio-as.jp/img/concept/xcocept_cover02.jpg.pagespeed.ic.P8yPLV0_9T.jpg"/>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384300" y="551"/>
            <a:ext cx="4089400" cy="2043430"/>
          </a:xfrm>
          <a:prstGeom prst="rect">
            <a:avLst/>
          </a:prstGeom>
          <a:noFill/>
          <a:ln>
            <a:noFill/>
          </a:ln>
          <a:effectLst>
            <a:softEdge rad="114300"/>
          </a:effectLst>
        </p:spPr>
      </p:pic>
      <p:sp>
        <p:nvSpPr>
          <p:cNvPr id="5" name="正方形/長方形 4"/>
          <p:cNvSpPr/>
          <p:nvPr/>
        </p:nvSpPr>
        <p:spPr>
          <a:xfrm>
            <a:off x="464086" y="973579"/>
            <a:ext cx="5929828" cy="584775"/>
          </a:xfrm>
          <a:prstGeom prst="rect">
            <a:avLst/>
          </a:prstGeom>
        </p:spPr>
        <p:txBody>
          <a:bodyPr wrap="none">
            <a:spAutoFit/>
          </a:bodyPr>
          <a:lstStyle/>
          <a:p>
            <a:pPr algn="just">
              <a:spcAft>
                <a:spcPts val="0"/>
              </a:spcAft>
            </a:pPr>
            <a:r>
              <a:rPr lang="ja-JP" altLang="ja-JP" sz="3200" b="1" kern="0" dirty="0">
                <a:solidFill>
                  <a:srgbClr val="ED5B98"/>
                </a:solidFill>
                <a:effectLst/>
                <a:latin typeface="Century" panose="02040604050505020304" pitchFamily="18" charset="0"/>
                <a:ea typeface="メイリオ" panose="020B0604030504040204" pitchFamily="50" charset="-128"/>
                <a:cs typeface="メイリオ" panose="020B0604030504040204" pitchFamily="50" charset="-128"/>
              </a:rPr>
              <a:t>プログラム名称変更のお知らせ</a:t>
            </a:r>
            <a:endParaRPr lang="ja-JP" altLang="ja-JP" sz="3200" kern="100" dirty="0">
              <a:solidFill>
                <a:srgbClr val="ED5B98"/>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正方形/長方形 6"/>
          <p:cNvSpPr/>
          <p:nvPr/>
        </p:nvSpPr>
        <p:spPr>
          <a:xfrm rot="20883582">
            <a:off x="9967" y="180550"/>
            <a:ext cx="2194832" cy="369332"/>
          </a:xfrm>
          <a:prstGeom prst="rect">
            <a:avLst/>
          </a:prstGeom>
        </p:spPr>
        <p:txBody>
          <a:bodyPr wrap="none">
            <a:spAutoFit/>
          </a:bodyPr>
          <a:lstStyle/>
          <a:p>
            <a:pPr algn="ctr"/>
            <a:r>
              <a:rPr lang="en-US" altLang="ja-JP" dirty="0">
                <a:solidFill>
                  <a:schemeClr val="bg1"/>
                </a:solidFill>
                <a:latin typeface="メイリオ" panose="020B0604030504040204" pitchFamily="50" charset="-128"/>
                <a:ea typeface="メイリオ" panose="020B0604030504040204" pitchFamily="50" charset="-128"/>
              </a:rPr>
              <a:t>2018</a:t>
            </a:r>
            <a:r>
              <a:rPr lang="ja-JP" altLang="en-US" dirty="0">
                <a:solidFill>
                  <a:schemeClr val="bg1"/>
                </a:solidFill>
                <a:latin typeface="メイリオ" panose="020B0604030504040204" pitchFamily="50" charset="-128"/>
                <a:ea typeface="メイリオ" panose="020B0604030504040204" pitchFamily="50" charset="-128"/>
              </a:rPr>
              <a:t>年</a:t>
            </a:r>
            <a:r>
              <a:rPr lang="en-US" altLang="ja-JP" dirty="0">
                <a:solidFill>
                  <a:schemeClr val="bg1"/>
                </a:solidFill>
                <a:latin typeface="メイリオ" panose="020B0604030504040204" pitchFamily="50" charset="-128"/>
                <a:ea typeface="メイリオ" panose="020B0604030504040204" pitchFamily="50" charset="-128"/>
              </a:rPr>
              <a:t>3</a:t>
            </a:r>
            <a:r>
              <a:rPr lang="ja-JP" altLang="en-US" dirty="0">
                <a:solidFill>
                  <a:schemeClr val="bg1"/>
                </a:solidFill>
                <a:latin typeface="メイリオ" panose="020B0604030504040204" pitchFamily="50" charset="-128"/>
                <a:ea typeface="メイリオ" panose="020B0604030504040204" pitchFamily="50" charset="-128"/>
              </a:rPr>
              <a:t>月</a:t>
            </a:r>
            <a:r>
              <a:rPr lang="en-US" altLang="ja-JP" dirty="0">
                <a:solidFill>
                  <a:schemeClr val="bg1"/>
                </a:solidFill>
                <a:latin typeface="メイリオ" panose="020B0604030504040204" pitchFamily="50" charset="-128"/>
                <a:ea typeface="メイリオ" panose="020B0604030504040204" pitchFamily="50" charset="-128"/>
              </a:rPr>
              <a:t>1</a:t>
            </a:r>
            <a:r>
              <a:rPr lang="ja-JP" altLang="en-US" dirty="0">
                <a:solidFill>
                  <a:schemeClr val="bg1"/>
                </a:solidFill>
                <a:latin typeface="メイリオ" panose="020B0604030504040204" pitchFamily="50" charset="-128"/>
                <a:ea typeface="メイリオ" panose="020B0604030504040204" pitchFamily="50" charset="-128"/>
              </a:rPr>
              <a:t>日より</a:t>
            </a:r>
          </a:p>
        </p:txBody>
      </p:sp>
      <p:sp>
        <p:nvSpPr>
          <p:cNvPr id="8" name="二等辺三角形 7"/>
          <p:cNvSpPr/>
          <p:nvPr/>
        </p:nvSpPr>
        <p:spPr>
          <a:xfrm flipV="1">
            <a:off x="4864" y="-1"/>
            <a:ext cx="3139475" cy="938701"/>
          </a:xfrm>
          <a:prstGeom prst="triangle">
            <a:avLst>
              <a:gd name="adj" fmla="val 0"/>
            </a:avLst>
          </a:prstGeom>
          <a:solidFill>
            <a:srgbClr val="ED5B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rot="20631379">
            <a:off x="-132299" y="196015"/>
            <a:ext cx="2717411" cy="461665"/>
          </a:xfrm>
          <a:prstGeom prst="rect">
            <a:avLst/>
          </a:prstGeom>
        </p:spPr>
        <p:txBody>
          <a:bodyPr wrap="none">
            <a:spAutoFit/>
          </a:bodyPr>
          <a:lstStyle/>
          <a:p>
            <a:pPr algn="ctr"/>
            <a:r>
              <a:rPr lang="en-US" altLang="ja-JP" sz="2400" b="1" dirty="0">
                <a:solidFill>
                  <a:schemeClr val="bg1"/>
                </a:solidFill>
                <a:latin typeface="メイリオ" panose="020B0604030504040204" pitchFamily="50" charset="-128"/>
                <a:ea typeface="メイリオ" panose="020B0604030504040204" pitchFamily="50" charset="-128"/>
              </a:rPr>
              <a:t>2018</a:t>
            </a:r>
            <a:r>
              <a:rPr lang="ja-JP" altLang="en-US" sz="2400" b="1" dirty="0">
                <a:solidFill>
                  <a:schemeClr val="bg1"/>
                </a:solidFill>
                <a:latin typeface="メイリオ" panose="020B0604030504040204" pitchFamily="50" charset="-128"/>
                <a:ea typeface="メイリオ" panose="020B0604030504040204" pitchFamily="50" charset="-128"/>
              </a:rPr>
              <a:t>年</a:t>
            </a:r>
            <a:r>
              <a:rPr lang="en-US" altLang="ja-JP" sz="2400" b="1" dirty="0">
                <a:solidFill>
                  <a:schemeClr val="bg1"/>
                </a:solidFill>
                <a:latin typeface="メイリオ" panose="020B0604030504040204" pitchFamily="50" charset="-128"/>
                <a:ea typeface="メイリオ" panose="020B0604030504040204" pitchFamily="50" charset="-128"/>
              </a:rPr>
              <a:t>3</a:t>
            </a:r>
            <a:r>
              <a:rPr lang="ja-JP" altLang="en-US" sz="2400" b="1" dirty="0">
                <a:solidFill>
                  <a:schemeClr val="bg1"/>
                </a:solidFill>
                <a:latin typeface="メイリオ" panose="020B0604030504040204" pitchFamily="50" charset="-128"/>
                <a:ea typeface="メイリオ" panose="020B0604030504040204" pitchFamily="50" charset="-128"/>
              </a:rPr>
              <a:t>月</a:t>
            </a:r>
            <a:r>
              <a:rPr lang="en-US" altLang="ja-JP" sz="2400" b="1" dirty="0">
                <a:solidFill>
                  <a:schemeClr val="bg1"/>
                </a:solidFill>
                <a:latin typeface="メイリオ" panose="020B0604030504040204" pitchFamily="50" charset="-128"/>
                <a:ea typeface="メイリオ" panose="020B0604030504040204" pitchFamily="50" charset="-128"/>
              </a:rPr>
              <a:t>1</a:t>
            </a:r>
            <a:r>
              <a:rPr lang="ja-JP" altLang="en-US" sz="2400" b="1" dirty="0">
                <a:solidFill>
                  <a:schemeClr val="bg1"/>
                </a:solidFill>
                <a:latin typeface="メイリオ" panose="020B0604030504040204" pitchFamily="50" charset="-128"/>
                <a:ea typeface="メイリオ" panose="020B0604030504040204" pitchFamily="50" charset="-128"/>
              </a:rPr>
              <a:t>日</a:t>
            </a:r>
            <a:r>
              <a:rPr lang="ja-JP" altLang="en-US" sz="1200" b="1" dirty="0">
                <a:solidFill>
                  <a:schemeClr val="bg1"/>
                </a:solidFill>
                <a:latin typeface="メイリオ" panose="020B0604030504040204" pitchFamily="50" charset="-128"/>
                <a:ea typeface="メイリオ" panose="020B0604030504040204" pitchFamily="50" charset="-128"/>
              </a:rPr>
              <a:t>より</a:t>
            </a:r>
          </a:p>
        </p:txBody>
      </p:sp>
      <p:grpSp>
        <p:nvGrpSpPr>
          <p:cNvPr id="22" name="グループ化 21"/>
          <p:cNvGrpSpPr/>
          <p:nvPr/>
        </p:nvGrpSpPr>
        <p:grpSpPr>
          <a:xfrm>
            <a:off x="214009" y="2157664"/>
            <a:ext cx="6429982" cy="1708150"/>
            <a:chOff x="214009" y="2336801"/>
            <a:chExt cx="6429982" cy="1708150"/>
          </a:xfrm>
        </p:grpSpPr>
        <p:sp>
          <p:nvSpPr>
            <p:cNvPr id="15" name="正方形/長方形 14"/>
            <p:cNvSpPr/>
            <p:nvPr/>
          </p:nvSpPr>
          <p:spPr>
            <a:xfrm>
              <a:off x="214009" y="2365478"/>
              <a:ext cx="6429982" cy="1138773"/>
            </a:xfrm>
            <a:prstGeom prst="rect">
              <a:avLst/>
            </a:prstGeom>
          </p:spPr>
          <p:txBody>
            <a:bodyPr wrap="square">
              <a:spAutoFit/>
            </a:bodyPr>
            <a:lstStyle/>
            <a:p>
              <a:pPr>
                <a:spcAft>
                  <a:spcPts val="2250"/>
                </a:spcAft>
              </a:pPr>
              <a:r>
                <a:rPr lang="ja-JP" altLang="ja-JP" sz="1600" b="1" u="sng" kern="0" dirty="0">
                  <a:solidFill>
                    <a:srgbClr val="000000"/>
                  </a:solidFill>
                  <a:effectLst/>
                  <a:ea typeface="メイリオ" panose="020B0604030504040204" pitchFamily="50" charset="-128"/>
                  <a:cs typeface="メイリオ" panose="020B0604030504040204" pitchFamily="50" charset="-128"/>
                </a:rPr>
                <a:t>ベーシック</a:t>
              </a:r>
              <a:r>
                <a:rPr lang="ja-JP" altLang="ja-JP" sz="1600" kern="0" dirty="0">
                  <a:solidFill>
                    <a:srgbClr val="000000"/>
                  </a:solidFill>
                  <a:effectLst/>
                  <a:ea typeface="メイリオ" panose="020B0604030504040204" pitchFamily="50" charset="-128"/>
                  <a:cs typeface="メイリオ" panose="020B0604030504040204" pitchFamily="50" charset="-128"/>
                </a:rPr>
                <a:t>⇒</a:t>
              </a:r>
              <a:br>
                <a:rPr lang="en-US" altLang="ja-JP" sz="1600" kern="0" dirty="0">
                  <a:solidFill>
                    <a:srgbClr val="000000"/>
                  </a:solidFill>
                  <a:ea typeface="メイリオ" panose="020B0604030504040204" pitchFamily="50" charset="-128"/>
                  <a:cs typeface="メイリオ" panose="020B0604030504040204" pitchFamily="50" charset="-128"/>
                </a:rPr>
              </a:br>
              <a:br>
                <a:rPr lang="en-US" altLang="ja-JP" sz="800" dirty="0"/>
              </a:br>
              <a:r>
                <a:rPr lang="ja-JP" altLang="ja-JP" sz="1100" kern="0" dirty="0">
                  <a:solidFill>
                    <a:srgbClr val="000000"/>
                  </a:solidFill>
                  <a:effectLst/>
                  <a:ea typeface="メイリオ" panose="020B0604030504040204" pitchFamily="50" charset="-128"/>
                  <a:cs typeface="メイリオ" panose="020B0604030504040204" pitchFamily="50" charset="-128"/>
                </a:rPr>
                <a:t>室温</a:t>
              </a:r>
              <a:r>
                <a:rPr lang="en-US" altLang="ja-JP" sz="1100" kern="0" dirty="0">
                  <a:solidFill>
                    <a:srgbClr val="000000"/>
                  </a:solidFill>
                  <a:effectLst/>
                  <a:ea typeface="メイリオ" panose="020B0604030504040204" pitchFamily="50" charset="-128"/>
                  <a:cs typeface="メイリオ" panose="020B0604030504040204" pitchFamily="50" charset="-128"/>
                </a:rPr>
                <a:t>36</a:t>
              </a:r>
              <a:r>
                <a:rPr lang="ja-JP" altLang="ja-JP" sz="1100" kern="0" dirty="0">
                  <a:solidFill>
                    <a:srgbClr val="000000"/>
                  </a:solidFill>
                  <a:effectLst/>
                  <a:ea typeface="メイリオ" panose="020B0604030504040204" pitchFamily="50" charset="-128"/>
                  <a:cs typeface="メイリオ" panose="020B0604030504040204" pitchFamily="50" charset="-128"/>
                </a:rPr>
                <a:t>℃・湿度</a:t>
              </a:r>
              <a:r>
                <a:rPr lang="en-US" altLang="ja-JP" sz="1100" kern="0" dirty="0">
                  <a:solidFill>
                    <a:srgbClr val="000000"/>
                  </a:solidFill>
                  <a:effectLst/>
                  <a:ea typeface="メイリオ" panose="020B0604030504040204" pitchFamily="50" charset="-128"/>
                  <a:cs typeface="メイリオ" panose="020B0604030504040204" pitchFamily="50" charset="-128"/>
                </a:rPr>
                <a:t>60</a:t>
              </a:r>
              <a:r>
                <a:rPr lang="ja-JP" altLang="ja-JP" sz="1100" kern="0" dirty="0">
                  <a:solidFill>
                    <a:srgbClr val="000000"/>
                  </a:solidFill>
                  <a:effectLst/>
                  <a:ea typeface="メイリオ" panose="020B0604030504040204" pitchFamily="50" charset="-128"/>
                  <a:cs typeface="メイリオ" panose="020B0604030504040204" pitchFamily="50" charset="-128"/>
                </a:rPr>
                <a:t>％の環境で行い、初めての方でも受けて頂ける</a:t>
              </a:r>
              <a:r>
                <a:rPr lang="en-US" altLang="ja-JP" sz="1100" kern="0" dirty="0">
                  <a:solidFill>
                    <a:srgbClr val="000000"/>
                  </a:solidFill>
                  <a:effectLst/>
                  <a:ea typeface="メイリオ" panose="020B0604030504040204" pitchFamily="50" charset="-128"/>
                  <a:cs typeface="メイリオ" panose="020B0604030504040204" pitchFamily="50" charset="-128"/>
                </a:rPr>
                <a:t>Studio As</a:t>
              </a:r>
              <a:r>
                <a:rPr lang="ja-JP" altLang="ja-JP" sz="1100" kern="0" dirty="0">
                  <a:solidFill>
                    <a:srgbClr val="000000"/>
                  </a:solidFill>
                  <a:effectLst/>
                  <a:ea typeface="メイリオ" panose="020B0604030504040204" pitchFamily="50" charset="-128"/>
                  <a:cs typeface="メイリオ" panose="020B0604030504040204" pitchFamily="50" charset="-128"/>
                </a:rPr>
                <a:t>基本のプログラムです。身体の内からも外からも美しい</a:t>
              </a:r>
              <a:r>
                <a:rPr lang="en-US" altLang="ja-JP" sz="1100" kern="0" dirty="0">
                  <a:solidFill>
                    <a:srgbClr val="000000"/>
                  </a:solidFill>
                  <a:effectLst/>
                  <a:ea typeface="メイリオ" panose="020B0604030504040204" pitchFamily="50" charset="-128"/>
                  <a:cs typeface="メイリオ" panose="020B0604030504040204" pitchFamily="50" charset="-128"/>
                </a:rPr>
                <a:t>Body</a:t>
              </a:r>
              <a:r>
                <a:rPr lang="ja-JP" altLang="ja-JP" sz="1100" kern="0" dirty="0">
                  <a:solidFill>
                    <a:srgbClr val="000000"/>
                  </a:solidFill>
                  <a:effectLst/>
                  <a:ea typeface="メイリオ" panose="020B0604030504040204" pitchFamily="50" charset="-128"/>
                  <a:cs typeface="メイリオ" panose="020B0604030504040204" pitchFamily="50" charset="-128"/>
                </a:rPr>
                <a:t>を目指します。身体を目覚めさせる覚醒呼吸から始まり、数種類のヨガのポーズを行います。ポーズを通して神経や内臓に刺激を送り、身体の内部から活性化させ、心の開放へと導きます。</a:t>
              </a:r>
              <a:endParaRPr lang="ja-JP" altLang="en-US" sz="1100" dirty="0"/>
            </a:p>
          </p:txBody>
        </p:sp>
        <p:sp>
          <p:nvSpPr>
            <p:cNvPr id="16" name="角丸四角形 15"/>
            <p:cNvSpPr/>
            <p:nvPr/>
          </p:nvSpPr>
          <p:spPr>
            <a:xfrm>
              <a:off x="1536970" y="2336801"/>
              <a:ext cx="1566153" cy="342900"/>
            </a:xfrm>
            <a:prstGeom prst="roundRect">
              <a:avLst/>
            </a:prstGeom>
            <a:solidFill>
              <a:srgbClr val="ED5B9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メイリオ" panose="020B0604030504040204" pitchFamily="50" charset="-128"/>
                  <a:ea typeface="メイリオ" panose="020B0604030504040204" pitchFamily="50" charset="-128"/>
                </a:rPr>
                <a:t>美</a:t>
              </a:r>
              <a:r>
                <a:rPr kumimoji="1" lang="en-US" altLang="ja-JP" b="1" dirty="0">
                  <a:latin typeface="メイリオ" panose="020B0604030504040204" pitchFamily="50" charset="-128"/>
                  <a:ea typeface="メイリオ" panose="020B0604030504040204" pitchFamily="50" charset="-128"/>
                </a:rPr>
                <a:t>Body</a:t>
              </a:r>
              <a:r>
                <a:rPr kumimoji="1" lang="ja-JP" altLang="en-US" b="1" dirty="0">
                  <a:latin typeface="メイリオ" panose="020B0604030504040204" pitchFamily="50" charset="-128"/>
                  <a:ea typeface="メイリオ" panose="020B0604030504040204" pitchFamily="50" charset="-128"/>
                </a:rPr>
                <a:t>ヨガ</a:t>
              </a:r>
            </a:p>
          </p:txBody>
        </p:sp>
        <p:grpSp>
          <p:nvGrpSpPr>
            <p:cNvPr id="18" name="グループ化 17"/>
            <p:cNvGrpSpPr/>
            <p:nvPr/>
          </p:nvGrpSpPr>
          <p:grpSpPr>
            <a:xfrm>
              <a:off x="451602" y="3551717"/>
              <a:ext cx="829823" cy="458470"/>
              <a:chOff x="449719" y="3887185"/>
              <a:chExt cx="829823" cy="458470"/>
            </a:xfrm>
          </p:grpSpPr>
          <p:sp>
            <p:nvSpPr>
              <p:cNvPr id="10" name="フローチャート: 順次アクセス記憶 9"/>
              <p:cNvSpPr/>
              <p:nvPr/>
            </p:nvSpPr>
            <p:spPr>
              <a:xfrm rot="20561467">
                <a:off x="453450" y="3887185"/>
                <a:ext cx="736600" cy="458470"/>
              </a:xfrm>
              <a:prstGeom prst="flowChartMagneticTape">
                <a:avLst/>
              </a:prstGeom>
              <a:solidFill>
                <a:srgbClr val="ED5B98"/>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テキスト ボックス 16"/>
              <p:cNvSpPr txBox="1"/>
              <p:nvPr/>
            </p:nvSpPr>
            <p:spPr>
              <a:xfrm rot="20625316">
                <a:off x="449719" y="3931754"/>
                <a:ext cx="829823" cy="369332"/>
              </a:xfrm>
              <a:prstGeom prst="rect">
                <a:avLst/>
              </a:prstGeom>
              <a:noFill/>
            </p:spPr>
            <p:txBody>
              <a:bodyPr wrap="square" rtlCol="0">
                <a:spAutoFit/>
              </a:bodyPr>
              <a:lstStyle/>
              <a:p>
                <a:r>
                  <a:rPr kumimoji="1" lang="ja-JP" altLang="en-US" sz="900" dirty="0">
                    <a:solidFill>
                      <a:schemeClr val="bg1"/>
                    </a:solidFill>
                    <a:latin typeface="メイリオ" panose="020B0604030504040204" pitchFamily="50" charset="-128"/>
                    <a:ea typeface="メイリオ" panose="020B0604030504040204" pitchFamily="50" charset="-128"/>
                  </a:rPr>
                  <a:t>こんな方に</a:t>
                </a:r>
                <a:endParaRPr kumimoji="1" lang="en-US" altLang="ja-JP" sz="900" dirty="0">
                  <a:solidFill>
                    <a:schemeClr val="bg1"/>
                  </a:solidFill>
                  <a:latin typeface="メイリオ" panose="020B0604030504040204" pitchFamily="50" charset="-128"/>
                  <a:ea typeface="メイリオ" panose="020B0604030504040204" pitchFamily="50" charset="-128"/>
                </a:endParaRPr>
              </a:p>
              <a:p>
                <a:r>
                  <a:rPr kumimoji="1" lang="ja-JP" altLang="en-US" sz="900" dirty="0">
                    <a:solidFill>
                      <a:schemeClr val="bg1"/>
                    </a:solidFill>
                    <a:latin typeface="メイリオ" panose="020B0604030504040204" pitchFamily="50" charset="-128"/>
                    <a:ea typeface="メイリオ" panose="020B0604030504040204" pitchFamily="50" charset="-128"/>
                  </a:rPr>
                  <a:t>おススメ！</a:t>
                </a:r>
              </a:p>
            </p:txBody>
          </p:sp>
        </p:grpSp>
        <p:sp>
          <p:nvSpPr>
            <p:cNvPr id="20" name="角丸四角形 19"/>
            <p:cNvSpPr/>
            <p:nvPr/>
          </p:nvSpPr>
          <p:spPr>
            <a:xfrm>
              <a:off x="1107383" y="3484957"/>
              <a:ext cx="5395017" cy="559994"/>
            </a:xfrm>
            <a:prstGeom prst="roundRect">
              <a:avLst/>
            </a:prstGeom>
            <a:noFill/>
            <a:ln w="6350">
              <a:solidFill>
                <a:srgbClr val="ED5B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316519" y="3565508"/>
              <a:ext cx="4958032" cy="430887"/>
            </a:xfrm>
            <a:prstGeom prst="rect">
              <a:avLst/>
            </a:prstGeom>
          </p:spPr>
          <p:txBody>
            <a:bodyPr wrap="square">
              <a:spAutoFit/>
            </a:bodyPr>
            <a:lstStyle/>
            <a:p>
              <a:pPr algn="ctr"/>
              <a:r>
                <a:rPr lang="ja-JP" altLang="ja-JP" sz="1100" b="1" kern="0" dirty="0">
                  <a:effectLst/>
                  <a:ea typeface="メイリオ" panose="020B0604030504040204" pitchFamily="50" charset="-128"/>
                  <a:cs typeface="メイリオ" panose="020B0604030504040204" pitchFamily="50" charset="-128"/>
                </a:rPr>
                <a:t>ヨガ未経験者、シェイプアップ・デトックスしたい方</a:t>
              </a:r>
              <a:endParaRPr lang="en-US" altLang="ja-JP" sz="1100" b="1" kern="0" dirty="0">
                <a:effectLst/>
                <a:ea typeface="メイリオ" panose="020B0604030504040204" pitchFamily="50" charset="-128"/>
                <a:cs typeface="メイリオ" panose="020B0604030504040204" pitchFamily="50" charset="-128"/>
              </a:endParaRPr>
            </a:p>
            <a:p>
              <a:pPr algn="ctr"/>
              <a:r>
                <a:rPr lang="ja-JP" altLang="ja-JP" sz="1100" b="1" kern="0" dirty="0">
                  <a:effectLst/>
                  <a:ea typeface="メイリオ" panose="020B0604030504040204" pitchFamily="50" charset="-128"/>
                  <a:cs typeface="メイリオ" panose="020B0604030504040204" pitchFamily="50" charset="-128"/>
                </a:rPr>
                <a:t>冷え性</a:t>
              </a:r>
              <a:r>
                <a:rPr lang="ja-JP" altLang="en-US" sz="1100" b="1" kern="0" dirty="0">
                  <a:effectLst/>
                  <a:ea typeface="メイリオ" panose="020B0604030504040204" pitchFamily="50" charset="-128"/>
                  <a:cs typeface="メイリオ" panose="020B0604030504040204" pitchFamily="50" charset="-128"/>
                </a:rPr>
                <a:t>、</a:t>
              </a:r>
              <a:r>
                <a:rPr lang="ja-JP" altLang="ja-JP" sz="1100" b="1" kern="0" dirty="0">
                  <a:effectLst/>
                  <a:ea typeface="メイリオ" panose="020B0604030504040204" pitchFamily="50" charset="-128"/>
                  <a:cs typeface="メイリオ" panose="020B0604030504040204" pitchFamily="50" charset="-128"/>
                </a:rPr>
                <a:t>むくみ改善</a:t>
              </a:r>
              <a:endParaRPr lang="ja-JP" altLang="en-US" sz="1100" b="1" dirty="0"/>
            </a:p>
          </p:txBody>
        </p:sp>
      </p:grpSp>
      <p:grpSp>
        <p:nvGrpSpPr>
          <p:cNvPr id="24" name="グループ化 23"/>
          <p:cNvGrpSpPr/>
          <p:nvPr/>
        </p:nvGrpSpPr>
        <p:grpSpPr>
          <a:xfrm>
            <a:off x="214009" y="4128923"/>
            <a:ext cx="6429982" cy="1736623"/>
            <a:chOff x="214009" y="2365478"/>
            <a:chExt cx="6429982" cy="1736623"/>
          </a:xfrm>
        </p:grpSpPr>
        <p:sp>
          <p:nvSpPr>
            <p:cNvPr id="25" name="正方形/長方形 24"/>
            <p:cNvSpPr/>
            <p:nvPr/>
          </p:nvSpPr>
          <p:spPr>
            <a:xfrm>
              <a:off x="214009" y="2365478"/>
              <a:ext cx="6429982" cy="1200329"/>
            </a:xfrm>
            <a:prstGeom prst="rect">
              <a:avLst/>
            </a:prstGeom>
          </p:spPr>
          <p:txBody>
            <a:bodyPr wrap="square">
              <a:spAutoFit/>
            </a:bodyPr>
            <a:lstStyle/>
            <a:p>
              <a:r>
                <a:rPr lang="ja-JP" altLang="ja-JP" sz="1600" b="1" u="sng" kern="0" dirty="0">
                  <a:solidFill>
                    <a:srgbClr val="000000"/>
                  </a:solidFill>
                  <a:effectLst/>
                  <a:ea typeface="メイリオ" panose="020B0604030504040204" pitchFamily="50" charset="-128"/>
                  <a:cs typeface="メイリオ" panose="020B0604030504040204" pitchFamily="50" charset="-128"/>
                </a:rPr>
                <a:t>ベーシック</a:t>
              </a:r>
              <a:r>
                <a:rPr lang="en-US" altLang="ja-JP" sz="2000" b="1" u="sng" kern="0" dirty="0">
                  <a:solidFill>
                    <a:srgbClr val="000000"/>
                  </a:solidFill>
                  <a:effectLst/>
                  <a:ea typeface="メイリオ" panose="020B0604030504040204" pitchFamily="50" charset="-128"/>
                  <a:cs typeface="メイリオ" panose="020B0604030504040204" pitchFamily="50" charset="-128"/>
                </a:rPr>
                <a:t>70</a:t>
              </a:r>
              <a:r>
                <a:rPr lang="ja-JP" altLang="ja-JP" sz="1600" kern="0" dirty="0">
                  <a:solidFill>
                    <a:srgbClr val="000000"/>
                  </a:solidFill>
                  <a:effectLst/>
                  <a:ea typeface="メイリオ" panose="020B0604030504040204" pitchFamily="50" charset="-128"/>
                  <a:cs typeface="メイリオ" panose="020B0604030504040204" pitchFamily="50" charset="-128"/>
                </a:rPr>
                <a:t>⇒</a:t>
              </a:r>
              <a:br>
                <a:rPr lang="en-US" altLang="ja-JP" sz="1600" kern="0" dirty="0">
                  <a:solidFill>
                    <a:srgbClr val="000000"/>
                  </a:solidFill>
                  <a:ea typeface="メイリオ" panose="020B0604030504040204" pitchFamily="50" charset="-128"/>
                  <a:cs typeface="メイリオ" panose="020B0604030504040204" pitchFamily="50" charset="-128"/>
                </a:rPr>
              </a:br>
              <a:br>
                <a:rPr lang="en-US" altLang="ja-JP" sz="800" dirty="0"/>
              </a:br>
              <a:r>
                <a:rPr lang="ja-JP" altLang="ja-JP" sz="1100" dirty="0">
                  <a:latin typeface="メイリオ" panose="020B0604030504040204" pitchFamily="50" charset="-128"/>
                  <a:ea typeface="メイリオ" panose="020B0604030504040204" pitchFamily="50" charset="-128"/>
                </a:rPr>
                <a:t>鏡を見ずに行う</a:t>
              </a:r>
              <a:r>
                <a:rPr lang="en-US" altLang="ja-JP" sz="1100" dirty="0">
                  <a:latin typeface="メイリオ" panose="020B0604030504040204" pitchFamily="50" charset="-128"/>
                  <a:ea typeface="メイリオ" panose="020B0604030504040204" pitchFamily="50" charset="-128"/>
                </a:rPr>
                <a:t>70</a:t>
              </a:r>
              <a:r>
                <a:rPr lang="ja-JP" altLang="ja-JP" sz="1100" dirty="0">
                  <a:latin typeface="メイリオ" panose="020B0604030504040204" pitchFamily="50" charset="-128"/>
                  <a:ea typeface="メイリオ" panose="020B0604030504040204" pitchFamily="50" charset="-128"/>
                </a:rPr>
                <a:t>分のベーシックプログラムです。</a:t>
              </a:r>
              <a:br>
                <a:rPr lang="en-US" altLang="ja-JP" sz="1100" dirty="0">
                  <a:latin typeface="メイリオ" panose="020B0604030504040204" pitchFamily="50" charset="-128"/>
                  <a:ea typeface="メイリオ" panose="020B0604030504040204" pitchFamily="50" charset="-128"/>
                </a:rPr>
              </a:br>
              <a:r>
                <a:rPr lang="ja-JP" altLang="ja-JP" sz="1100" dirty="0">
                  <a:latin typeface="メイリオ" panose="020B0604030504040204" pitchFamily="50" charset="-128"/>
                  <a:ea typeface="メイリオ" panose="020B0604030504040204" pitchFamily="50" charset="-128"/>
                </a:rPr>
                <a:t>視界に頼らず動くことで眠っている機能や感覚を目覚めさせ、体幹が安定した身体へと導きます。心と身体の対話を行い、自分の身体の現状を知り改善に繋げることができるプログラム。周りの動きを気にすることなく自分に集中することができます。</a:t>
              </a:r>
              <a:endParaRPr lang="ja-JP" altLang="ja-JP" sz="1100" dirty="0">
                <a:effectLst/>
                <a:latin typeface="メイリオ" panose="020B0604030504040204" pitchFamily="50" charset="-128"/>
                <a:ea typeface="メイリオ" panose="020B0604030504040204" pitchFamily="50" charset="-128"/>
              </a:endParaRPr>
            </a:p>
          </p:txBody>
        </p:sp>
        <p:sp>
          <p:nvSpPr>
            <p:cNvPr id="26" name="角丸四角形 25"/>
            <p:cNvSpPr/>
            <p:nvPr/>
          </p:nvSpPr>
          <p:spPr>
            <a:xfrm>
              <a:off x="1797320" y="2365478"/>
              <a:ext cx="2380980" cy="342900"/>
            </a:xfrm>
            <a:prstGeom prst="roundRect">
              <a:avLst/>
            </a:prstGeom>
            <a:solidFill>
              <a:srgbClr val="ED5B9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b="1" dirty="0">
                  <a:latin typeface="メイリオ" panose="020B0604030504040204" pitchFamily="50" charset="-128"/>
                  <a:ea typeface="メイリオ" panose="020B0604030504040204" pitchFamily="50" charset="-128"/>
                </a:rPr>
                <a:t>体幹美</a:t>
              </a:r>
              <a:r>
                <a:rPr lang="en-US" altLang="ja-JP" b="1" dirty="0">
                  <a:latin typeface="メイリオ" panose="020B0604030504040204" pitchFamily="50" charset="-128"/>
                  <a:ea typeface="メイリオ" panose="020B0604030504040204" pitchFamily="50" charset="-128"/>
                </a:rPr>
                <a:t>Body70</a:t>
              </a:r>
              <a:r>
                <a:rPr lang="ja-JP" altLang="en-US" b="1" dirty="0">
                  <a:latin typeface="メイリオ" panose="020B0604030504040204" pitchFamily="50" charset="-128"/>
                  <a:ea typeface="メイリオ" panose="020B0604030504040204" pitchFamily="50" charset="-128"/>
                </a:rPr>
                <a:t>ヨガ</a:t>
              </a:r>
              <a:endParaRPr lang="ja-JP" altLang="ja-JP" dirty="0">
                <a:latin typeface="メイリオ" panose="020B0604030504040204" pitchFamily="50" charset="-128"/>
                <a:ea typeface="メイリオ" panose="020B0604030504040204" pitchFamily="50" charset="-128"/>
              </a:endParaRPr>
            </a:p>
          </p:txBody>
        </p:sp>
        <p:grpSp>
          <p:nvGrpSpPr>
            <p:cNvPr id="27" name="グループ化 26"/>
            <p:cNvGrpSpPr/>
            <p:nvPr/>
          </p:nvGrpSpPr>
          <p:grpSpPr>
            <a:xfrm>
              <a:off x="451602" y="3608867"/>
              <a:ext cx="829823" cy="458470"/>
              <a:chOff x="449719" y="3944335"/>
              <a:chExt cx="829823" cy="458470"/>
            </a:xfrm>
          </p:grpSpPr>
          <p:sp>
            <p:nvSpPr>
              <p:cNvPr id="30" name="フローチャート: 順次アクセス記憶 29"/>
              <p:cNvSpPr/>
              <p:nvPr/>
            </p:nvSpPr>
            <p:spPr>
              <a:xfrm rot="20561467">
                <a:off x="453450" y="3944335"/>
                <a:ext cx="736600" cy="458470"/>
              </a:xfrm>
              <a:prstGeom prst="flowChartMagneticTape">
                <a:avLst/>
              </a:prstGeom>
              <a:solidFill>
                <a:srgbClr val="ED5B98"/>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テキスト ボックス 30"/>
              <p:cNvSpPr txBox="1"/>
              <p:nvPr/>
            </p:nvSpPr>
            <p:spPr>
              <a:xfrm rot="20625316">
                <a:off x="449719" y="3988904"/>
                <a:ext cx="829823" cy="369332"/>
              </a:xfrm>
              <a:prstGeom prst="rect">
                <a:avLst/>
              </a:prstGeom>
              <a:noFill/>
            </p:spPr>
            <p:txBody>
              <a:bodyPr wrap="square" rtlCol="0">
                <a:spAutoFit/>
              </a:bodyPr>
              <a:lstStyle/>
              <a:p>
                <a:r>
                  <a:rPr kumimoji="1" lang="ja-JP" altLang="en-US" sz="900" dirty="0">
                    <a:solidFill>
                      <a:schemeClr val="bg1"/>
                    </a:solidFill>
                    <a:latin typeface="メイリオ" panose="020B0604030504040204" pitchFamily="50" charset="-128"/>
                    <a:ea typeface="メイリオ" panose="020B0604030504040204" pitchFamily="50" charset="-128"/>
                  </a:rPr>
                  <a:t>こんな方に</a:t>
                </a:r>
                <a:endParaRPr kumimoji="1" lang="en-US" altLang="ja-JP" sz="900" dirty="0">
                  <a:solidFill>
                    <a:schemeClr val="bg1"/>
                  </a:solidFill>
                  <a:latin typeface="メイリオ" panose="020B0604030504040204" pitchFamily="50" charset="-128"/>
                  <a:ea typeface="メイリオ" panose="020B0604030504040204" pitchFamily="50" charset="-128"/>
                </a:endParaRPr>
              </a:p>
              <a:p>
                <a:r>
                  <a:rPr kumimoji="1" lang="ja-JP" altLang="en-US" sz="900" dirty="0">
                    <a:solidFill>
                      <a:schemeClr val="bg1"/>
                    </a:solidFill>
                    <a:latin typeface="メイリオ" panose="020B0604030504040204" pitchFamily="50" charset="-128"/>
                    <a:ea typeface="メイリオ" panose="020B0604030504040204" pitchFamily="50" charset="-128"/>
                  </a:rPr>
                  <a:t>おススメ！</a:t>
                </a:r>
              </a:p>
            </p:txBody>
          </p:sp>
        </p:grpSp>
        <p:sp>
          <p:nvSpPr>
            <p:cNvPr id="28" name="角丸四角形 27"/>
            <p:cNvSpPr/>
            <p:nvPr/>
          </p:nvSpPr>
          <p:spPr>
            <a:xfrm>
              <a:off x="1107383" y="3542107"/>
              <a:ext cx="5395017" cy="559994"/>
            </a:xfrm>
            <a:prstGeom prst="roundRect">
              <a:avLst/>
            </a:prstGeom>
            <a:noFill/>
            <a:ln w="6350">
              <a:solidFill>
                <a:srgbClr val="ED5B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065658" y="3622658"/>
              <a:ext cx="5541481" cy="430887"/>
            </a:xfrm>
            <a:prstGeom prst="rect">
              <a:avLst/>
            </a:prstGeom>
          </p:spPr>
          <p:txBody>
            <a:bodyPr wrap="square">
              <a:spAutoFit/>
            </a:bodyPr>
            <a:lstStyle/>
            <a:p>
              <a:pPr algn="ctr"/>
              <a:r>
                <a:rPr lang="ja-JP" altLang="en-US" sz="1100" b="1" dirty="0">
                  <a:latin typeface="メイリオ" panose="020B0604030504040204" pitchFamily="50" charset="-128"/>
                  <a:ea typeface="メイリオ" panose="020B0604030504040204" pitchFamily="50" charset="-128"/>
                </a:rPr>
                <a:t>集中</a:t>
              </a:r>
              <a:r>
                <a:rPr lang="ja-JP" altLang="ja-JP" sz="1100" b="1" dirty="0">
                  <a:latin typeface="メイリオ" panose="020B0604030504040204" pitchFamily="50" charset="-128"/>
                  <a:ea typeface="メイリオ" panose="020B0604030504040204" pitchFamily="50" charset="-128"/>
                </a:rPr>
                <a:t>力を高めたい方、バランス力を</a:t>
              </a:r>
              <a:r>
                <a:rPr lang="en-US" altLang="ja-JP" sz="1100" b="1" dirty="0">
                  <a:latin typeface="メイリオ" panose="020B0604030504040204" pitchFamily="50" charset="-128"/>
                  <a:ea typeface="メイリオ" panose="020B0604030504040204" pitchFamily="50" charset="-128"/>
                </a:rPr>
                <a:t>UP</a:t>
              </a:r>
              <a:r>
                <a:rPr lang="ja-JP" altLang="ja-JP" sz="1100" b="1" dirty="0">
                  <a:latin typeface="メイリオ" panose="020B0604030504040204" pitchFamily="50" charset="-128"/>
                  <a:ea typeface="メイリオ" panose="020B0604030504040204" pitchFamily="50" charset="-128"/>
                </a:rPr>
                <a:t>させたい方</a:t>
              </a:r>
              <a:endParaRPr lang="en-US" altLang="ja-JP" sz="1100" b="1" dirty="0">
                <a:latin typeface="メイリオ" panose="020B0604030504040204" pitchFamily="50" charset="-128"/>
                <a:ea typeface="メイリオ" panose="020B0604030504040204" pitchFamily="50" charset="-128"/>
              </a:endParaRPr>
            </a:p>
            <a:p>
              <a:pPr algn="ctr"/>
              <a:r>
                <a:rPr lang="ja-JP" altLang="ja-JP" sz="1100" b="1" dirty="0">
                  <a:latin typeface="メイリオ" panose="020B0604030504040204" pitchFamily="50" charset="-128"/>
                  <a:ea typeface="メイリオ" panose="020B0604030504040204" pitchFamily="50" charset="-128"/>
                </a:rPr>
                <a:t>健康増進、体力維持、姿勢改善</a:t>
              </a:r>
              <a:endParaRPr lang="ja-JP" altLang="ja-JP" sz="1100" b="1" dirty="0">
                <a:effectLst/>
                <a:latin typeface="メイリオ" panose="020B0604030504040204" pitchFamily="50" charset="-128"/>
                <a:ea typeface="メイリオ" panose="020B0604030504040204" pitchFamily="50" charset="-128"/>
              </a:endParaRPr>
            </a:p>
          </p:txBody>
        </p:sp>
      </p:grpSp>
      <p:grpSp>
        <p:nvGrpSpPr>
          <p:cNvPr id="32" name="グループ化 31"/>
          <p:cNvGrpSpPr/>
          <p:nvPr/>
        </p:nvGrpSpPr>
        <p:grpSpPr>
          <a:xfrm>
            <a:off x="177157" y="6095755"/>
            <a:ext cx="6429982" cy="1897619"/>
            <a:chOff x="214009" y="2318782"/>
            <a:chExt cx="6429982" cy="1897619"/>
          </a:xfrm>
        </p:grpSpPr>
        <p:sp>
          <p:nvSpPr>
            <p:cNvPr id="33" name="正方形/長方形 32"/>
            <p:cNvSpPr/>
            <p:nvPr/>
          </p:nvSpPr>
          <p:spPr>
            <a:xfrm>
              <a:off x="214009" y="2365478"/>
              <a:ext cx="6429982" cy="1308050"/>
            </a:xfrm>
            <a:prstGeom prst="rect">
              <a:avLst/>
            </a:prstGeom>
          </p:spPr>
          <p:txBody>
            <a:bodyPr wrap="square">
              <a:spAutoFit/>
            </a:bodyPr>
            <a:lstStyle/>
            <a:p>
              <a:r>
                <a:rPr lang="ja-JP" altLang="ja-JP" sz="1600" b="1" u="sng" dirty="0">
                  <a:latin typeface="メイリオ" panose="020B0604030504040204" pitchFamily="50" charset="-128"/>
                  <a:ea typeface="メイリオ" panose="020B0604030504040204" pitchFamily="50" charset="-128"/>
                </a:rPr>
                <a:t>ジョイントリカバリーヨガ</a:t>
              </a:r>
              <a:r>
                <a:rPr lang="ja-JP" altLang="ja-JP" sz="1600" kern="0" dirty="0">
                  <a:solidFill>
                    <a:srgbClr val="000000"/>
                  </a:solidFill>
                  <a:effectLst/>
                  <a:ea typeface="メイリオ" panose="020B0604030504040204" pitchFamily="50" charset="-128"/>
                  <a:cs typeface="メイリオ" panose="020B0604030504040204" pitchFamily="50" charset="-128"/>
                </a:rPr>
                <a:t>⇒</a:t>
              </a:r>
              <a:br>
                <a:rPr lang="en-US" altLang="ja-JP" sz="1600" kern="0" dirty="0">
                  <a:solidFill>
                    <a:srgbClr val="000000"/>
                  </a:solidFill>
                  <a:ea typeface="メイリオ" panose="020B0604030504040204" pitchFamily="50" charset="-128"/>
                  <a:cs typeface="メイリオ" panose="020B0604030504040204" pitchFamily="50" charset="-128"/>
                </a:rPr>
              </a:br>
              <a:br>
                <a:rPr lang="en-US" altLang="ja-JP" sz="800" dirty="0"/>
              </a:br>
              <a:r>
                <a:rPr lang="ja-JP" altLang="ja-JP" sz="1100" dirty="0">
                  <a:latin typeface="メイリオ" panose="020B0604030504040204" pitchFamily="50" charset="-128"/>
                  <a:ea typeface="メイリオ" panose="020B0604030504040204" pitchFamily="50" charset="-128"/>
                </a:rPr>
                <a:t>室温</a:t>
              </a:r>
              <a:r>
                <a:rPr lang="en-US" altLang="ja-JP" sz="1100" dirty="0">
                  <a:latin typeface="メイリオ" panose="020B0604030504040204" pitchFamily="50" charset="-128"/>
                  <a:ea typeface="メイリオ" panose="020B0604030504040204" pitchFamily="50" charset="-128"/>
                </a:rPr>
                <a:t>32</a:t>
              </a:r>
              <a:r>
                <a:rPr lang="ja-JP" altLang="ja-JP" sz="1100" dirty="0">
                  <a:latin typeface="メイリオ" panose="020B0604030504040204" pitchFamily="50" charset="-128"/>
                  <a:ea typeface="メイリオ" panose="020B0604030504040204" pitchFamily="50" charset="-128"/>
                </a:rPr>
                <a:t>℃・湿度</a:t>
              </a:r>
              <a:r>
                <a:rPr lang="en-US" altLang="ja-JP" sz="1100" dirty="0">
                  <a:latin typeface="メイリオ" panose="020B0604030504040204" pitchFamily="50" charset="-128"/>
                  <a:ea typeface="メイリオ" panose="020B0604030504040204" pitchFamily="50" charset="-128"/>
                </a:rPr>
                <a:t>50%</a:t>
              </a:r>
              <a:r>
                <a:rPr lang="ja-JP" altLang="ja-JP" sz="1100" dirty="0">
                  <a:latin typeface="メイリオ" panose="020B0604030504040204" pitchFamily="50" charset="-128"/>
                  <a:ea typeface="メイリオ" panose="020B0604030504040204" pitchFamily="50" charset="-128"/>
                </a:rPr>
                <a:t>というホットの環境が初めての方でも、安心して動いて頂ける</a:t>
              </a:r>
              <a:r>
                <a:rPr lang="en-US" altLang="ja-JP" sz="1100" dirty="0">
                  <a:latin typeface="メイリオ" panose="020B0604030504040204" pitchFamily="50" charset="-128"/>
                  <a:ea typeface="メイリオ" panose="020B0604030504040204" pitchFamily="50" charset="-128"/>
                </a:rPr>
                <a:t>60</a:t>
              </a:r>
              <a:r>
                <a:rPr lang="ja-JP" altLang="ja-JP" sz="1100" dirty="0">
                  <a:latin typeface="メイリオ" panose="020B0604030504040204" pitchFamily="50" charset="-128"/>
                  <a:ea typeface="メイリオ" panose="020B0604030504040204" pitchFamily="50" charset="-128"/>
                </a:rPr>
                <a:t>分のリラクゼーション目的のプログラムです。一つ一つの関節を正しく動かすことで身体のアライメントを整え、不調個所への緩和へと導きます。</a:t>
              </a:r>
              <a:br>
                <a:rPr lang="en-US" altLang="ja-JP" sz="1100" dirty="0">
                  <a:latin typeface="メイリオ" panose="020B0604030504040204" pitchFamily="50" charset="-128"/>
                  <a:ea typeface="メイリオ" panose="020B0604030504040204" pitchFamily="50" charset="-128"/>
                </a:rPr>
              </a:br>
              <a:r>
                <a:rPr lang="ja-JP" altLang="ja-JP" sz="1100" dirty="0">
                  <a:latin typeface="メイリオ" panose="020B0604030504040204" pitchFamily="50" charset="-128"/>
                  <a:ea typeface="メイリオ" panose="020B0604030504040204" pitchFamily="50" charset="-128"/>
                </a:rPr>
                <a:t>痛みの原因と考えられる筋肉の硬直を取り除き、動いていなかったところへ刺激を送ることで過剰に動いているところの負担を軽減させます。</a:t>
              </a:r>
              <a:endParaRPr lang="ja-JP" altLang="ja-JP" sz="1100" dirty="0">
                <a:effectLst/>
                <a:latin typeface="メイリオ" panose="020B0604030504040204" pitchFamily="50" charset="-128"/>
                <a:ea typeface="メイリオ" panose="020B0604030504040204" pitchFamily="50" charset="-128"/>
              </a:endParaRPr>
            </a:p>
          </p:txBody>
        </p:sp>
        <p:sp>
          <p:nvSpPr>
            <p:cNvPr id="34" name="角丸四角形 33"/>
            <p:cNvSpPr/>
            <p:nvPr/>
          </p:nvSpPr>
          <p:spPr>
            <a:xfrm>
              <a:off x="2959369" y="2318782"/>
              <a:ext cx="2779783" cy="342900"/>
            </a:xfrm>
            <a:prstGeom prst="roundRect">
              <a:avLst/>
            </a:prstGeom>
            <a:solidFill>
              <a:srgbClr val="ED5B9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b="1" dirty="0">
                  <a:latin typeface="メイリオ" panose="020B0604030504040204" pitchFamily="50" charset="-128"/>
                  <a:ea typeface="メイリオ" panose="020B0604030504040204" pitchFamily="50" charset="-128"/>
                </a:rPr>
                <a:t>ボディメンテナンス</a:t>
              </a:r>
              <a:r>
                <a:rPr lang="ja-JP" altLang="en-US" b="1" dirty="0">
                  <a:latin typeface="メイリオ" panose="020B0604030504040204" pitchFamily="50" charset="-128"/>
                  <a:ea typeface="メイリオ" panose="020B0604030504040204" pitchFamily="50" charset="-128"/>
                </a:rPr>
                <a:t>ヨガ</a:t>
              </a:r>
              <a:endParaRPr lang="ja-JP" altLang="ja-JP" dirty="0">
                <a:latin typeface="メイリオ" panose="020B0604030504040204" pitchFamily="50" charset="-128"/>
                <a:ea typeface="メイリオ" panose="020B0604030504040204" pitchFamily="50" charset="-128"/>
              </a:endParaRPr>
            </a:p>
          </p:txBody>
        </p:sp>
        <p:grpSp>
          <p:nvGrpSpPr>
            <p:cNvPr id="35" name="グループ化 34"/>
            <p:cNvGrpSpPr/>
            <p:nvPr/>
          </p:nvGrpSpPr>
          <p:grpSpPr>
            <a:xfrm>
              <a:off x="451602" y="3723167"/>
              <a:ext cx="829823" cy="458470"/>
              <a:chOff x="449719" y="4058635"/>
              <a:chExt cx="829823" cy="458470"/>
            </a:xfrm>
          </p:grpSpPr>
          <p:sp>
            <p:nvSpPr>
              <p:cNvPr id="38" name="フローチャート: 順次アクセス記憶 37"/>
              <p:cNvSpPr/>
              <p:nvPr/>
            </p:nvSpPr>
            <p:spPr>
              <a:xfrm rot="20561467">
                <a:off x="453450" y="4058635"/>
                <a:ext cx="736600" cy="458470"/>
              </a:xfrm>
              <a:prstGeom prst="flowChartMagneticTape">
                <a:avLst/>
              </a:prstGeom>
              <a:solidFill>
                <a:srgbClr val="ED5B98"/>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9" name="テキスト ボックス 38"/>
              <p:cNvSpPr txBox="1"/>
              <p:nvPr/>
            </p:nvSpPr>
            <p:spPr>
              <a:xfrm rot="20625316">
                <a:off x="449719" y="4103204"/>
                <a:ext cx="829823" cy="369332"/>
              </a:xfrm>
              <a:prstGeom prst="rect">
                <a:avLst/>
              </a:prstGeom>
              <a:noFill/>
              <a:ln>
                <a:noFill/>
              </a:ln>
            </p:spPr>
            <p:txBody>
              <a:bodyPr wrap="square" rtlCol="0">
                <a:spAutoFit/>
              </a:bodyPr>
              <a:lstStyle/>
              <a:p>
                <a:r>
                  <a:rPr kumimoji="1" lang="ja-JP" altLang="en-US" sz="900" dirty="0">
                    <a:solidFill>
                      <a:schemeClr val="bg1"/>
                    </a:solidFill>
                    <a:latin typeface="メイリオ" panose="020B0604030504040204" pitchFamily="50" charset="-128"/>
                    <a:ea typeface="メイリオ" panose="020B0604030504040204" pitchFamily="50" charset="-128"/>
                  </a:rPr>
                  <a:t>こんな方に</a:t>
                </a:r>
                <a:endParaRPr kumimoji="1" lang="en-US" altLang="ja-JP" sz="900" dirty="0">
                  <a:solidFill>
                    <a:schemeClr val="bg1"/>
                  </a:solidFill>
                  <a:latin typeface="メイリオ" panose="020B0604030504040204" pitchFamily="50" charset="-128"/>
                  <a:ea typeface="メイリオ" panose="020B0604030504040204" pitchFamily="50" charset="-128"/>
                </a:endParaRPr>
              </a:p>
              <a:p>
                <a:r>
                  <a:rPr kumimoji="1" lang="ja-JP" altLang="en-US" sz="900" dirty="0">
                    <a:solidFill>
                      <a:schemeClr val="bg1"/>
                    </a:solidFill>
                    <a:latin typeface="メイリオ" panose="020B0604030504040204" pitchFamily="50" charset="-128"/>
                    <a:ea typeface="メイリオ" panose="020B0604030504040204" pitchFamily="50" charset="-128"/>
                  </a:rPr>
                  <a:t>おススメ！</a:t>
                </a:r>
              </a:p>
            </p:txBody>
          </p:sp>
        </p:grpSp>
        <p:sp>
          <p:nvSpPr>
            <p:cNvPr id="36" name="角丸四角形 35"/>
            <p:cNvSpPr/>
            <p:nvPr/>
          </p:nvSpPr>
          <p:spPr>
            <a:xfrm>
              <a:off x="1107383" y="3656407"/>
              <a:ext cx="5395017" cy="559994"/>
            </a:xfrm>
            <a:prstGeom prst="roundRect">
              <a:avLst/>
            </a:prstGeom>
            <a:noFill/>
            <a:ln w="6350">
              <a:solidFill>
                <a:srgbClr val="ED5B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1065658" y="3736958"/>
              <a:ext cx="5541481" cy="430887"/>
            </a:xfrm>
            <a:prstGeom prst="rect">
              <a:avLst/>
            </a:prstGeom>
          </p:spPr>
          <p:txBody>
            <a:bodyPr wrap="square">
              <a:spAutoFit/>
            </a:bodyPr>
            <a:lstStyle/>
            <a:p>
              <a:pPr algn="ctr"/>
              <a:r>
                <a:rPr lang="ja-JP" altLang="ja-JP" sz="1100" b="1" dirty="0">
                  <a:latin typeface="メイリオ" panose="020B0604030504040204" pitchFamily="50" charset="-128"/>
                  <a:ea typeface="メイリオ" panose="020B0604030504040204" pitchFamily="50" charset="-128"/>
                </a:rPr>
                <a:t>腰痛・膝痛・肩こりでお悩みの方</a:t>
              </a:r>
              <a:endParaRPr lang="en-US" altLang="ja-JP" sz="1100" b="1" dirty="0">
                <a:latin typeface="メイリオ" panose="020B0604030504040204" pitchFamily="50" charset="-128"/>
                <a:ea typeface="メイリオ" panose="020B0604030504040204" pitchFamily="50" charset="-128"/>
              </a:endParaRPr>
            </a:p>
            <a:p>
              <a:pPr algn="ctr"/>
              <a:r>
                <a:rPr lang="ja-JP" altLang="ja-JP" sz="1100" b="1" dirty="0">
                  <a:latin typeface="メイリオ" panose="020B0604030504040204" pitchFamily="50" charset="-128"/>
                  <a:ea typeface="メイリオ" panose="020B0604030504040204" pitchFamily="50" charset="-128"/>
                </a:rPr>
                <a:t>ホットな環境が苦手な方、リラックスしたい方</a:t>
              </a:r>
              <a:endParaRPr lang="ja-JP" altLang="ja-JP" sz="1100" b="1" dirty="0">
                <a:effectLst/>
                <a:latin typeface="メイリオ" panose="020B0604030504040204" pitchFamily="50" charset="-128"/>
                <a:ea typeface="メイリオ" panose="020B0604030504040204" pitchFamily="50" charset="-128"/>
              </a:endParaRPr>
            </a:p>
          </p:txBody>
        </p:sp>
      </p:grpSp>
      <p:grpSp>
        <p:nvGrpSpPr>
          <p:cNvPr id="40" name="グループ化 39"/>
          <p:cNvGrpSpPr/>
          <p:nvPr/>
        </p:nvGrpSpPr>
        <p:grpSpPr>
          <a:xfrm>
            <a:off x="196958" y="8190455"/>
            <a:ext cx="6429982" cy="1535868"/>
            <a:chOff x="214009" y="2318583"/>
            <a:chExt cx="6429982" cy="1535868"/>
          </a:xfrm>
        </p:grpSpPr>
        <p:sp>
          <p:nvSpPr>
            <p:cNvPr id="41" name="正方形/長方形 40"/>
            <p:cNvSpPr/>
            <p:nvPr/>
          </p:nvSpPr>
          <p:spPr>
            <a:xfrm>
              <a:off x="214009" y="2365478"/>
              <a:ext cx="6429982" cy="969496"/>
            </a:xfrm>
            <a:prstGeom prst="rect">
              <a:avLst/>
            </a:prstGeom>
          </p:spPr>
          <p:txBody>
            <a:bodyPr wrap="square">
              <a:spAutoFit/>
            </a:bodyPr>
            <a:lstStyle/>
            <a:p>
              <a:r>
                <a:rPr lang="ja-JP" altLang="ja-JP" sz="1600" b="1" u="sng" dirty="0">
                  <a:latin typeface="メイリオ" panose="020B0604030504040204" pitchFamily="50" charset="-128"/>
                  <a:ea typeface="メイリオ" panose="020B0604030504040204" pitchFamily="50" charset="-128"/>
                </a:rPr>
                <a:t>フローヨガ</a:t>
              </a:r>
              <a:r>
                <a:rPr lang="ja-JP" altLang="ja-JP" sz="1600" kern="0" dirty="0">
                  <a:solidFill>
                    <a:srgbClr val="000000"/>
                  </a:solidFill>
                  <a:effectLst/>
                  <a:ea typeface="メイリオ" panose="020B0604030504040204" pitchFamily="50" charset="-128"/>
                  <a:cs typeface="メイリオ" panose="020B0604030504040204" pitchFamily="50" charset="-128"/>
                </a:rPr>
                <a:t>⇒</a:t>
              </a:r>
              <a:br>
                <a:rPr lang="en-US" altLang="ja-JP" sz="1600" kern="0" dirty="0">
                  <a:solidFill>
                    <a:srgbClr val="000000"/>
                  </a:solidFill>
                  <a:ea typeface="メイリオ" panose="020B0604030504040204" pitchFamily="50" charset="-128"/>
                  <a:cs typeface="メイリオ" panose="020B0604030504040204" pitchFamily="50" charset="-128"/>
                </a:rPr>
              </a:br>
              <a:br>
                <a:rPr lang="en-US" altLang="ja-JP" sz="800" dirty="0"/>
              </a:br>
              <a:r>
                <a:rPr lang="ja-JP" altLang="ja-JP" sz="1100" dirty="0">
                  <a:latin typeface="メイリオ" panose="020B0604030504040204" pitchFamily="50" charset="-128"/>
                  <a:ea typeface="メイリオ" panose="020B0604030504040204" pitchFamily="50" charset="-128"/>
                </a:rPr>
                <a:t>美</a:t>
              </a:r>
              <a:r>
                <a:rPr lang="en-US" altLang="ja-JP" sz="1100" dirty="0">
                  <a:latin typeface="メイリオ" panose="020B0604030504040204" pitchFamily="50" charset="-128"/>
                  <a:ea typeface="メイリオ" panose="020B0604030504040204" pitchFamily="50" charset="-128"/>
                </a:rPr>
                <a:t>Body</a:t>
              </a:r>
              <a:r>
                <a:rPr lang="ja-JP" altLang="ja-JP" sz="1100" dirty="0">
                  <a:latin typeface="メイリオ" panose="020B0604030504040204" pitchFamily="50" charset="-128"/>
                  <a:ea typeface="メイリオ" panose="020B0604030504040204" pitchFamily="50" charset="-128"/>
                </a:rPr>
                <a:t>・ボディメンテナンス等のポーズを組み合わせ、流れの中で行う事で高い集中状態が保てます。ゆっくりとした動きと素早い動きを行うことで心肺機能を高め脂肪燃焼が期待できるプログラムです。</a:t>
              </a:r>
              <a:endParaRPr lang="ja-JP" altLang="ja-JP" sz="1100" dirty="0">
                <a:effectLst/>
                <a:latin typeface="メイリオ" panose="020B0604030504040204" pitchFamily="50" charset="-128"/>
                <a:ea typeface="メイリオ" panose="020B0604030504040204" pitchFamily="50" charset="-128"/>
              </a:endParaRPr>
            </a:p>
          </p:txBody>
        </p:sp>
        <p:sp>
          <p:nvSpPr>
            <p:cNvPr id="42" name="角丸四角形 41"/>
            <p:cNvSpPr/>
            <p:nvPr/>
          </p:nvSpPr>
          <p:spPr>
            <a:xfrm>
              <a:off x="1554022" y="2318583"/>
              <a:ext cx="2533380" cy="342900"/>
            </a:xfrm>
            <a:prstGeom prst="roundRect">
              <a:avLst/>
            </a:prstGeom>
            <a:solidFill>
              <a:srgbClr val="ED5B9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b="1" dirty="0">
                  <a:latin typeface="メイリオ" panose="020B0604030504040204" pitchFamily="50" charset="-128"/>
                  <a:ea typeface="メイリオ" panose="020B0604030504040204" pitchFamily="50" charset="-128"/>
                </a:rPr>
                <a:t>アクティブフロー</a:t>
              </a:r>
              <a:r>
                <a:rPr lang="ja-JP" altLang="en-US" b="1" dirty="0">
                  <a:latin typeface="メイリオ" panose="020B0604030504040204" pitchFamily="50" charset="-128"/>
                  <a:ea typeface="メイリオ" panose="020B0604030504040204" pitchFamily="50" charset="-128"/>
                </a:rPr>
                <a:t>ヨガ</a:t>
              </a:r>
              <a:endParaRPr lang="ja-JP" altLang="ja-JP" dirty="0">
                <a:latin typeface="メイリオ" panose="020B0604030504040204" pitchFamily="50" charset="-128"/>
                <a:ea typeface="メイリオ" panose="020B0604030504040204" pitchFamily="50" charset="-128"/>
              </a:endParaRPr>
            </a:p>
          </p:txBody>
        </p:sp>
        <p:grpSp>
          <p:nvGrpSpPr>
            <p:cNvPr id="43" name="グループ化 42"/>
            <p:cNvGrpSpPr/>
            <p:nvPr/>
          </p:nvGrpSpPr>
          <p:grpSpPr>
            <a:xfrm>
              <a:off x="451602" y="3361217"/>
              <a:ext cx="829823" cy="458470"/>
              <a:chOff x="449719" y="3696685"/>
              <a:chExt cx="829823" cy="458470"/>
            </a:xfrm>
          </p:grpSpPr>
          <p:sp>
            <p:nvSpPr>
              <p:cNvPr id="46" name="フローチャート: 順次アクセス記憶 45"/>
              <p:cNvSpPr/>
              <p:nvPr/>
            </p:nvSpPr>
            <p:spPr>
              <a:xfrm rot="20561467">
                <a:off x="453450" y="3696685"/>
                <a:ext cx="736600" cy="458470"/>
              </a:xfrm>
              <a:prstGeom prst="flowChartMagneticTape">
                <a:avLst/>
              </a:prstGeom>
              <a:solidFill>
                <a:srgbClr val="ED5B98"/>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7" name="テキスト ボックス 46"/>
              <p:cNvSpPr txBox="1"/>
              <p:nvPr/>
            </p:nvSpPr>
            <p:spPr>
              <a:xfrm rot="20625316">
                <a:off x="449719" y="3741254"/>
                <a:ext cx="829823" cy="369332"/>
              </a:xfrm>
              <a:prstGeom prst="rect">
                <a:avLst/>
              </a:prstGeom>
              <a:noFill/>
            </p:spPr>
            <p:txBody>
              <a:bodyPr wrap="square" rtlCol="0">
                <a:spAutoFit/>
              </a:bodyPr>
              <a:lstStyle/>
              <a:p>
                <a:r>
                  <a:rPr kumimoji="1" lang="ja-JP" altLang="en-US" sz="900" dirty="0">
                    <a:solidFill>
                      <a:schemeClr val="bg1"/>
                    </a:solidFill>
                    <a:latin typeface="メイリオ" panose="020B0604030504040204" pitchFamily="50" charset="-128"/>
                    <a:ea typeface="メイリオ" panose="020B0604030504040204" pitchFamily="50" charset="-128"/>
                  </a:rPr>
                  <a:t>こんな方に</a:t>
                </a:r>
                <a:endParaRPr kumimoji="1" lang="en-US" altLang="ja-JP" sz="900" dirty="0">
                  <a:solidFill>
                    <a:schemeClr val="bg1"/>
                  </a:solidFill>
                  <a:latin typeface="メイリオ" panose="020B0604030504040204" pitchFamily="50" charset="-128"/>
                  <a:ea typeface="メイリオ" panose="020B0604030504040204" pitchFamily="50" charset="-128"/>
                </a:endParaRPr>
              </a:p>
              <a:p>
                <a:r>
                  <a:rPr kumimoji="1" lang="ja-JP" altLang="en-US" sz="900" dirty="0">
                    <a:solidFill>
                      <a:schemeClr val="bg1"/>
                    </a:solidFill>
                    <a:latin typeface="メイリオ" panose="020B0604030504040204" pitchFamily="50" charset="-128"/>
                    <a:ea typeface="メイリオ" panose="020B0604030504040204" pitchFamily="50" charset="-128"/>
                  </a:rPr>
                  <a:t>おススメ！</a:t>
                </a:r>
              </a:p>
            </p:txBody>
          </p:sp>
        </p:grpSp>
        <p:sp>
          <p:nvSpPr>
            <p:cNvPr id="44" name="角丸四角形 43"/>
            <p:cNvSpPr/>
            <p:nvPr/>
          </p:nvSpPr>
          <p:spPr>
            <a:xfrm>
              <a:off x="1107383" y="3294457"/>
              <a:ext cx="5395017" cy="559994"/>
            </a:xfrm>
            <a:prstGeom prst="roundRect">
              <a:avLst/>
            </a:prstGeom>
            <a:noFill/>
            <a:ln w="6350">
              <a:solidFill>
                <a:srgbClr val="ED5B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1065658" y="3362308"/>
              <a:ext cx="5541481" cy="430887"/>
            </a:xfrm>
            <a:prstGeom prst="rect">
              <a:avLst/>
            </a:prstGeom>
          </p:spPr>
          <p:txBody>
            <a:bodyPr wrap="square">
              <a:spAutoFit/>
            </a:bodyPr>
            <a:lstStyle/>
            <a:p>
              <a:pPr algn="ctr"/>
              <a:r>
                <a:rPr lang="ja-JP" altLang="ja-JP" sz="1100" b="1" dirty="0">
                  <a:latin typeface="メイリオ" panose="020B0604030504040204" pitchFamily="50" charset="-128"/>
                  <a:ea typeface="メイリオ" panose="020B0604030504040204" pitchFamily="50" charset="-128"/>
                </a:rPr>
                <a:t>身のバランスを整えたい方、ダイエットしたい方、</a:t>
              </a:r>
              <a:endParaRPr lang="en-US" altLang="ja-JP" sz="1100" b="1" dirty="0">
                <a:latin typeface="メイリオ" panose="020B0604030504040204" pitchFamily="50" charset="-128"/>
                <a:ea typeface="メイリオ" panose="020B0604030504040204" pitchFamily="50" charset="-128"/>
              </a:endParaRPr>
            </a:p>
            <a:p>
              <a:pPr algn="ctr"/>
              <a:r>
                <a:rPr lang="ja-JP" altLang="ja-JP" sz="1100" b="1" dirty="0">
                  <a:latin typeface="メイリオ" panose="020B0604030504040204" pitchFamily="50" charset="-128"/>
                  <a:ea typeface="メイリオ" panose="020B0604030504040204" pitchFamily="50" charset="-128"/>
                </a:rPr>
                <a:t>ダイナミックに動きたい方、気分転換</a:t>
              </a:r>
              <a:r>
                <a:rPr lang="ja-JP" altLang="en-US" sz="1100" b="1" dirty="0">
                  <a:latin typeface="メイリオ" panose="020B0604030504040204" pitchFamily="50" charset="-128"/>
                  <a:ea typeface="メイリオ" panose="020B0604030504040204" pitchFamily="50" charset="-128"/>
                </a:rPr>
                <a:t>、</a:t>
              </a:r>
              <a:r>
                <a:rPr lang="ja-JP" altLang="ja-JP" sz="1100" b="1" dirty="0">
                  <a:latin typeface="メイリオ" panose="020B0604030504040204" pitchFamily="50" charset="-128"/>
                  <a:ea typeface="メイリオ" panose="020B0604030504040204" pitchFamily="50" charset="-128"/>
                </a:rPr>
                <a:t>ストレスを発散したい方</a:t>
              </a:r>
              <a:endParaRPr lang="ja-JP" altLang="ja-JP" sz="1100" b="1" dirty="0">
                <a:effectLst/>
                <a:latin typeface="メイリオ" panose="020B0604030504040204" pitchFamily="50" charset="-128"/>
                <a:ea typeface="メイリオ" panose="020B0604030504040204" pitchFamily="50" charset="-128"/>
              </a:endParaRPr>
            </a:p>
          </p:txBody>
        </p:sp>
      </p:grpSp>
      <p:sp>
        <p:nvSpPr>
          <p:cNvPr id="48" name="正方形/長方形 47"/>
          <p:cNvSpPr/>
          <p:nvPr/>
        </p:nvSpPr>
        <p:spPr>
          <a:xfrm>
            <a:off x="0" y="0"/>
            <a:ext cx="6858000" cy="9906000"/>
          </a:xfrm>
          <a:prstGeom prst="rect">
            <a:avLst/>
          </a:prstGeom>
          <a:noFill/>
          <a:ln>
            <a:solidFill>
              <a:srgbClr val="ED5B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44288" y="44774"/>
            <a:ext cx="1228207" cy="491283"/>
          </a:xfrm>
          <a:prstGeom prst="rect">
            <a:avLst/>
          </a:prstGeom>
        </p:spPr>
      </p:pic>
    </p:spTree>
    <p:extLst>
      <p:ext uri="{BB962C8B-B14F-4D97-AF65-F5344CB8AC3E}">
        <p14:creationId xmlns:p14="http://schemas.microsoft.com/office/powerpoint/2010/main" val="18420339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132</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明朝</vt:lpstr>
      <vt:lpstr>メイリオ</vt:lpstr>
      <vt:lpstr>Arial</vt:lpstr>
      <vt:lpstr>Calibri</vt:lpstr>
      <vt:lpstr>Calibri Light</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アライブ・ビーPC1</dc:creator>
  <cp:lastModifiedBy>アズ岡山</cp:lastModifiedBy>
  <cp:revision>5</cp:revision>
  <dcterms:created xsi:type="dcterms:W3CDTF">2018-01-31T08:04:33Z</dcterms:created>
  <dcterms:modified xsi:type="dcterms:W3CDTF">2018-02-28T09:47:36Z</dcterms:modified>
</cp:coreProperties>
</file>